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4" name="Shape 31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tif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4.tif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9270840" y="6282179"/>
            <a:ext cx="1336620" cy="55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2A85D1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41493" tIns="41493" rIns="41493" bIns="41493" anchor="ctr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3" name="Line"/>
          <p:cNvSpPr/>
          <p:nvPr/>
        </p:nvSpPr>
        <p:spPr>
          <a:xfrm>
            <a:off x="1688813" y="1023622"/>
            <a:ext cx="8049795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4" name="Title Text"/>
          <p:cNvSpPr txBox="1"/>
          <p:nvPr>
            <p:ph type="title"/>
          </p:nvPr>
        </p:nvSpPr>
        <p:spPr>
          <a:xfrm>
            <a:off x="1617587" y="175450"/>
            <a:ext cx="8232759" cy="72271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829875">
              <a:lnSpc>
                <a:spcPct val="90000"/>
              </a:lnSpc>
              <a:defRPr b="0" i="1" sz="3800"/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idx="1"/>
          </p:nvPr>
        </p:nvSpPr>
        <p:spPr>
          <a:xfrm>
            <a:off x="1667576" y="1307600"/>
            <a:ext cx="8132782" cy="506224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00025" indent="-200025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1pPr>
            <a:lvl2pPr marL="685800" indent="-228600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2pPr>
            <a:lvl3pPr marL="1181100" indent="-266700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3pPr>
            <a:lvl4pPr marL="1691639" indent="-320039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4pPr>
            <a:lvl5pPr marL="2148839" indent="-320039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257" name="Slide Number"/>
          <p:cNvSpPr txBox="1"/>
          <p:nvPr>
            <p:ph type="sldNum" sz="quarter" idx="2"/>
          </p:nvPr>
        </p:nvSpPr>
        <p:spPr>
          <a:xfrm>
            <a:off x="1581648" y="6544836"/>
            <a:ext cx="320402" cy="303634"/>
          </a:xfrm>
          <a:prstGeom prst="rect">
            <a:avLst/>
          </a:prstGeom>
        </p:spPr>
        <p:txBody>
          <a:bodyPr lIns="40840" tIns="40840" rIns="40840" bIns="40840" anchor="t"/>
          <a:lstStyle>
            <a:lvl1pPr defTabSz="829875">
              <a:spcBef>
                <a:spcPts val="0"/>
              </a:spcBef>
              <a:defRPr b="0" i="1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60" name="Group"/>
          <p:cNvGrpSpPr/>
          <p:nvPr/>
        </p:nvGrpSpPr>
        <p:grpSpPr>
          <a:xfrm>
            <a:off x="9395812" y="6356991"/>
            <a:ext cx="1086676" cy="408908"/>
            <a:chOff x="0" y="0"/>
            <a:chExt cx="1086674" cy="408906"/>
          </a:xfrm>
        </p:grpSpPr>
        <p:pic>
          <p:nvPicPr>
            <p:cNvPr id="258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7607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6746" y="0"/>
              <a:ext cx="759929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1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64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5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67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ody Level One…"/>
          <p:cNvSpPr txBox="1"/>
          <p:nvPr>
            <p:ph type="body" idx="1"/>
          </p:nvPr>
        </p:nvSpPr>
        <p:spPr>
          <a:xfrm>
            <a:off x="2373775" y="1632793"/>
            <a:ext cx="7290001" cy="5257354"/>
          </a:xfrm>
          <a:prstGeom prst="rect">
            <a:avLst/>
          </a:prstGeom>
          <a:ln w="3175">
            <a:round/>
          </a:ln>
        </p:spPr>
        <p:txBody>
          <a:bodyPr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714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5243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28650" indent="-85725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048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2373775" y="-1"/>
            <a:ext cx="7290001" cy="1449002"/>
          </a:xfrm>
          <a:prstGeom prst="rect">
            <a:avLst/>
          </a:prstGeom>
          <a:ln w="3175">
            <a:round/>
          </a:ln>
        </p:spPr>
        <p:txBody>
          <a:bodyPr/>
          <a:lstStyle>
            <a:lvl1pPr defTabSz="910828">
              <a:defRPr i="1"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Slide Number"/>
          <p:cNvSpPr txBox="1"/>
          <p:nvPr>
            <p:ph type="sldNum" sz="quarter" idx="2"/>
          </p:nvPr>
        </p:nvSpPr>
        <p:spPr>
          <a:xfrm>
            <a:off x="1682212" y="6661926"/>
            <a:ext cx="141883" cy="127001"/>
          </a:xfrm>
          <a:prstGeom prst="rect">
            <a:avLst/>
          </a:prstGeom>
          <a:ln w="3175">
            <a:round/>
          </a:ln>
        </p:spPr>
        <p:txBody>
          <a:bodyPr anchor="t"/>
          <a:lstStyle>
            <a:lvl1pPr defTabSz="455414">
              <a:spcBef>
                <a:spcPts val="0"/>
              </a:spcBef>
              <a:buClr>
                <a:srgbClr val="9A9A9A"/>
              </a:buClr>
              <a:defRPr b="0" i="1"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84" name="Group"/>
          <p:cNvGrpSpPr/>
          <p:nvPr/>
        </p:nvGrpSpPr>
        <p:grpSpPr>
          <a:xfrm>
            <a:off x="7296794" y="6365985"/>
            <a:ext cx="3005437" cy="421929"/>
            <a:chOff x="0" y="0"/>
            <a:chExt cx="3005435" cy="421927"/>
          </a:xfrm>
        </p:grpSpPr>
        <p:pic>
          <p:nvPicPr>
            <p:cNvPr id="277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03140" y="63389"/>
              <a:ext cx="502296" cy="29515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86593" y="43327"/>
              <a:ext cx="352138" cy="33660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9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23783" y="130523"/>
              <a:ext cx="439708" cy="16097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80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25305" y="23205"/>
              <a:ext cx="276035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96885" y="23673"/>
              <a:ext cx="257978" cy="37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21928" cy="4219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77306" y="42662"/>
              <a:ext cx="625556" cy="336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90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88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8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7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89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9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99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301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30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04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6" name="Screenshot 2019-06-11 at 10.00.31.png" descr="Screenshot 2019-06-11 at 10.00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62" y="1065600"/>
            <a:ext cx="994429" cy="1517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ESS.png" descr="ES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5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61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53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60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54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55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7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8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9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6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9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7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8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8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8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8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8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8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9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3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19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17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9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16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0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11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2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4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5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1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48" name="Group"/>
          <p:cNvGrpSpPr/>
          <p:nvPr/>
        </p:nvGrpSpPr>
        <p:grpSpPr>
          <a:xfrm>
            <a:off x="10644799" y="935881"/>
            <a:ext cx="1506786" cy="5584238"/>
            <a:chOff x="0" y="0"/>
            <a:chExt cx="1506784" cy="5584236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46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38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45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39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40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1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2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3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4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1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2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3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4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67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" name="2021 ISI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2021 ISIS</a:t>
            </a:r>
            <a:br/>
            <a:r>
              <a:t>McStas School</a:t>
            </a:r>
          </a:p>
        </p:txBody>
      </p:sp>
      <p:sp>
        <p:nvSpPr>
          <p:cNvPr id="17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8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99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91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98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92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93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4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5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6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7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00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Background"/>
          <p:cNvSpPr/>
          <p:nvPr/>
        </p:nvSpPr>
        <p:spPr>
          <a:xfrm>
            <a:off x="-6950" y="-3775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1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26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27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22257" r="0" b="16155"/>
          <a:stretch>
            <a:fillRect/>
          </a:stretch>
        </p:blipFill>
        <p:spPr>
          <a:xfrm>
            <a:off x="8273504" y="423664"/>
            <a:ext cx="2633470" cy="601075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44" name="Group"/>
          <p:cNvGrpSpPr/>
          <p:nvPr/>
        </p:nvGrpSpPr>
        <p:grpSpPr>
          <a:xfrm>
            <a:off x="9015165" y="667543"/>
            <a:ext cx="1309558" cy="5677965"/>
            <a:chOff x="0" y="0"/>
            <a:chExt cx="1309557" cy="5677963"/>
          </a:xfrm>
        </p:grpSpPr>
        <p:sp>
          <p:nvSpPr>
            <p:cNvPr id="236" name="2021 Virtual ISIS McStas School"/>
            <p:cNvSpPr txBox="1"/>
            <p:nvPr/>
          </p:nvSpPr>
          <p:spPr>
            <a:xfrm>
              <a:off x="0" y="4613972"/>
              <a:ext cx="1220404" cy="1063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2336">
                <a:lnSpc>
                  <a:spcPct val="110000"/>
                </a:lnSpc>
                <a:spcBef>
                  <a:spcPts val="0"/>
                </a:spcBef>
                <a:defRPr b="1" i="1" sz="1628">
                  <a:solidFill>
                    <a:srgbClr val="FFFFFF"/>
                  </a:solidFill>
                </a:defRPr>
              </a:pPr>
              <a:r>
                <a:t>2021 Virtual ISIS</a:t>
              </a:r>
              <a:br/>
              <a:r>
                <a:t>McStas School</a:t>
              </a:r>
            </a:p>
          </p:txBody>
        </p:sp>
        <p:grpSp>
          <p:nvGrpSpPr>
            <p:cNvPr id="243" name="Group"/>
            <p:cNvGrpSpPr/>
            <p:nvPr/>
          </p:nvGrpSpPr>
          <p:grpSpPr>
            <a:xfrm>
              <a:off x="561795" y="0"/>
              <a:ext cx="747763" cy="780617"/>
              <a:chOff x="0" y="0"/>
              <a:chExt cx="747761" cy="780616"/>
            </a:xfrm>
          </p:grpSpPr>
          <p:sp>
            <p:nvSpPr>
              <p:cNvPr id="237" name="Logo color"/>
              <p:cNvSpPr/>
              <p:nvPr/>
            </p:nvSpPr>
            <p:spPr>
              <a:xfrm>
                <a:off x="2583" y="466495"/>
                <a:ext cx="120556" cy="175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38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01364" y="473511"/>
                <a:ext cx="169266" cy="1617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9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47762" cy="4393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0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78535" y="516362"/>
                <a:ext cx="210689" cy="771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1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4982" y="464940"/>
                <a:ext cx="132265" cy="179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21429" y="625775"/>
                <a:ext cx="287763" cy="1548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45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77004" b="0"/>
          <a:stretch>
            <a:fillRect/>
          </a:stretch>
        </p:blipFill>
        <p:spPr>
          <a:xfrm>
            <a:off x="8859663" y="694923"/>
            <a:ext cx="636353" cy="630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Relationship Id="rId10" Type="http://schemas.openxmlformats.org/officeDocument/2006/relationships/slideLayout" Target="../slideLayouts/slideLayout1.xml"/><Relationship Id="rId11" Type="http://schemas.openxmlformats.org/officeDocument/2006/relationships/slideLayout" Target="../slideLayouts/slideLayout2.xml"/><Relationship Id="rId12" Type="http://schemas.openxmlformats.org/officeDocument/2006/relationships/slideLayout" Target="../slideLayouts/slideLayout3.xml"/><Relationship Id="rId13" Type="http://schemas.openxmlformats.org/officeDocument/2006/relationships/slideLayout" Target="../slideLayouts/slideLayout4.xml"/><Relationship Id="rId14" Type="http://schemas.openxmlformats.org/officeDocument/2006/relationships/slideLayout" Target="../slideLayouts/slideLayout5.xml"/><Relationship Id="rId15" Type="http://schemas.openxmlformats.org/officeDocument/2006/relationships/slideLayout" Target="../slideLayouts/slideLayout6.xml"/><Relationship Id="rId16" Type="http://schemas.openxmlformats.org/officeDocument/2006/relationships/slideLayout" Target="../slideLayouts/slideLayout7.xml"/><Relationship Id="rId17" Type="http://schemas.openxmlformats.org/officeDocument/2006/relationships/slideLayout" Target="../slideLayouts/slideLayout8.xml"/><Relationship Id="rId18" Type="http://schemas.openxmlformats.org/officeDocument/2006/relationships/slideLayout" Target="../slideLayouts/slideLayout9.xml"/><Relationship Id="rId1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sp>
        <p:nvSpPr>
          <p:cNvPr id="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  <p:sldLayoutId id="2147483660" r:id="rId2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Relationship Id="rId3" Type="http://schemas.openxmlformats.org/officeDocument/2006/relationships/image" Target="../media/image3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fit.mccode.org" TargetMode="External"/><Relationship Id="rId3" Type="http://schemas.openxmlformats.org/officeDocument/2006/relationships/hyperlink" Target="http://ifit.mccode.org/McStas.html" TargetMode="External"/><Relationship Id="rId4" Type="http://schemas.openxmlformats.org/officeDocument/2006/relationships/hyperlink" Target="http://ifit.mccode.org/Downloads/iFit.zip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7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imulation optimisation, brilliance basics, FOM’s and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9808">
              <a:defRPr sz="6560"/>
            </a:lvl1pPr>
          </a:lstStyle>
          <a:p>
            <a:pPr/>
            <a:r>
              <a:t>Simulation optimisation, brilliance basics, FOM’s and tools</a:t>
            </a:r>
          </a:p>
        </p:txBody>
      </p:sp>
      <p:sp>
        <p:nvSpPr>
          <p:cNvPr id="317" name="Peter Willendrup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600">
                <a:latin typeface="Verdana"/>
                <a:ea typeface="Verdana"/>
                <a:cs typeface="Verdana"/>
                <a:sym typeface="Verdana"/>
              </a:defRPr>
            </a:pPr>
          </a:p>
          <a:p>
            <a:pPr>
              <a:defRPr sz="2600">
                <a:latin typeface="Verdana"/>
                <a:ea typeface="Verdana"/>
                <a:cs typeface="Verdana"/>
                <a:sym typeface="Verdana"/>
              </a:defRPr>
            </a:pPr>
            <a:r>
              <a:t>Peter Willendrup</a:t>
            </a:r>
          </a:p>
        </p:txBody>
      </p:sp>
      <p:sp>
        <p:nvSpPr>
          <p:cNvPr id="3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6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8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7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42543"/>
          <a:stretch>
            <a:fillRect/>
          </a:stretch>
        </p:blipFill>
        <p:spPr>
          <a:xfrm>
            <a:off x="1685924" y="3073146"/>
            <a:ext cx="8613936" cy="1888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77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8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2764" y="5038092"/>
            <a:ext cx="8613772" cy="1222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119" t="4638" r="2119" b="42543"/>
          <a:stretch>
            <a:fillRect/>
          </a:stretch>
        </p:blipFill>
        <p:spPr>
          <a:xfrm>
            <a:off x="1685924" y="3073146"/>
            <a:ext cx="8613936" cy="1888734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6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Liouville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Liouvilles Theorem</a:t>
            </a:r>
          </a:p>
        </p:txBody>
      </p:sp>
      <p:sp>
        <p:nvSpPr>
          <p:cNvPr id="39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463" y="1597090"/>
            <a:ext cx="9354374" cy="4947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258" b="89789"/>
          <a:stretch>
            <a:fillRect/>
          </a:stretch>
        </p:blipFill>
        <p:spPr>
          <a:xfrm rot="21589166">
            <a:off x="9388834" y="1597347"/>
            <a:ext cx="1354037" cy="505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493"/>
                </a:moveTo>
                <a:lnTo>
                  <a:pt x="1113" y="21600"/>
                </a:lnTo>
                <a:lnTo>
                  <a:pt x="21600" y="3627"/>
                </a:lnTo>
                <a:lnTo>
                  <a:pt x="21157" y="0"/>
                </a:lnTo>
                <a:lnTo>
                  <a:pt x="14235" y="4"/>
                </a:lnTo>
                <a:lnTo>
                  <a:pt x="0" y="12493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1" b="90673"/>
          <a:stretch>
            <a:fillRect/>
          </a:stretch>
        </p:blipFill>
        <p:spPr>
          <a:xfrm rot="21245169">
            <a:off x="9402415" y="1407690"/>
            <a:ext cx="1339710" cy="461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77"/>
                </a:moveTo>
                <a:lnTo>
                  <a:pt x="894" y="21600"/>
                </a:lnTo>
                <a:lnTo>
                  <a:pt x="21600" y="1923"/>
                </a:lnTo>
                <a:lnTo>
                  <a:pt x="21383" y="0"/>
                </a:lnTo>
                <a:lnTo>
                  <a:pt x="14388" y="4"/>
                </a:lnTo>
                <a:lnTo>
                  <a:pt x="0" y="1367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6" b="90704"/>
          <a:stretch>
            <a:fillRect/>
          </a:stretch>
        </p:blipFill>
        <p:spPr>
          <a:xfrm rot="21078054">
            <a:off x="9405759" y="1202942"/>
            <a:ext cx="1339216" cy="459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722"/>
                </a:moveTo>
                <a:lnTo>
                  <a:pt x="886" y="21600"/>
                </a:lnTo>
                <a:lnTo>
                  <a:pt x="21600" y="1859"/>
                </a:lnTo>
                <a:lnTo>
                  <a:pt x="21391" y="0"/>
                </a:lnTo>
                <a:lnTo>
                  <a:pt x="14393" y="4"/>
                </a:lnTo>
                <a:lnTo>
                  <a:pt x="0" y="1372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6" name="Screenshot 2019-06-18 at 10.41.20.png" descr="Screenshot 2019-06-18 at 10.41.20.png"/>
          <p:cNvPicPr>
            <a:picLocks noChangeAspect="1"/>
          </p:cNvPicPr>
          <p:nvPr/>
        </p:nvPicPr>
        <p:blipFill>
          <a:blip r:embed="rId3">
            <a:extLst/>
          </a:blip>
          <a:srcRect l="37343" t="0" r="35777" b="49905"/>
          <a:stretch>
            <a:fillRect/>
          </a:stretch>
        </p:blipFill>
        <p:spPr>
          <a:xfrm>
            <a:off x="7138908" y="179639"/>
            <a:ext cx="2372553" cy="724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Liouville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Liouvilles Theorem</a:t>
            </a:r>
          </a:p>
        </p:txBody>
      </p:sp>
      <p:sp>
        <p:nvSpPr>
          <p:cNvPr id="399" name="1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12</a:t>
            </a:r>
          </a:p>
        </p:txBody>
      </p:sp>
      <p:sp>
        <p:nvSpPr>
          <p:cNvPr id="4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463" y="1597090"/>
            <a:ext cx="9354374" cy="4947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9100" y="5072897"/>
            <a:ext cx="8081100" cy="1434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258" b="89789"/>
          <a:stretch>
            <a:fillRect/>
          </a:stretch>
        </p:blipFill>
        <p:spPr>
          <a:xfrm rot="21589166">
            <a:off x="9388834" y="1597347"/>
            <a:ext cx="1354037" cy="505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493"/>
                </a:moveTo>
                <a:lnTo>
                  <a:pt x="1113" y="21600"/>
                </a:lnTo>
                <a:lnTo>
                  <a:pt x="21600" y="3627"/>
                </a:lnTo>
                <a:lnTo>
                  <a:pt x="21157" y="0"/>
                </a:lnTo>
                <a:lnTo>
                  <a:pt x="14235" y="4"/>
                </a:lnTo>
                <a:lnTo>
                  <a:pt x="0" y="12493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0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1" b="90673"/>
          <a:stretch>
            <a:fillRect/>
          </a:stretch>
        </p:blipFill>
        <p:spPr>
          <a:xfrm rot="21245169">
            <a:off x="9402415" y="1407690"/>
            <a:ext cx="1339710" cy="461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77"/>
                </a:moveTo>
                <a:lnTo>
                  <a:pt x="894" y="21600"/>
                </a:lnTo>
                <a:lnTo>
                  <a:pt x="21600" y="1923"/>
                </a:lnTo>
                <a:lnTo>
                  <a:pt x="21383" y="0"/>
                </a:lnTo>
                <a:lnTo>
                  <a:pt x="14388" y="4"/>
                </a:lnTo>
                <a:lnTo>
                  <a:pt x="0" y="1367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6" b="90704"/>
          <a:stretch>
            <a:fillRect/>
          </a:stretch>
        </p:blipFill>
        <p:spPr>
          <a:xfrm rot="21078054">
            <a:off x="9405759" y="1202942"/>
            <a:ext cx="1339216" cy="459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722"/>
                </a:moveTo>
                <a:lnTo>
                  <a:pt x="886" y="21600"/>
                </a:lnTo>
                <a:lnTo>
                  <a:pt x="21600" y="1859"/>
                </a:lnTo>
                <a:lnTo>
                  <a:pt x="21391" y="0"/>
                </a:lnTo>
                <a:lnTo>
                  <a:pt x="14393" y="4"/>
                </a:lnTo>
                <a:lnTo>
                  <a:pt x="0" y="1372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06" name="Screenshot 2019-06-18 at 10.41.20.png" descr="Screenshot 2019-06-18 at 10.41.20.png"/>
          <p:cNvPicPr>
            <a:picLocks noChangeAspect="1"/>
          </p:cNvPicPr>
          <p:nvPr/>
        </p:nvPicPr>
        <p:blipFill>
          <a:blip r:embed="rId4">
            <a:extLst/>
          </a:blip>
          <a:srcRect l="37343" t="0" r="35777" b="49905"/>
          <a:stretch>
            <a:fillRect/>
          </a:stretch>
        </p:blipFill>
        <p:spPr>
          <a:xfrm>
            <a:off x="7138908" y="179639"/>
            <a:ext cx="2372553" cy="724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A good optic maximises transfer of brilli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good optic maximises </a:t>
            </a:r>
            <a:r>
              <a:rPr i="1"/>
              <a:t>transfer</a:t>
            </a:r>
            <a:r>
              <a:t> of brilliance</a:t>
            </a:r>
          </a:p>
        </p:txBody>
      </p:sp>
      <p:sp>
        <p:nvSpPr>
          <p:cNvPr id="409" name="Example, elliptic guide designed by guide_bot                     See Thursday talk by Mads Bertelse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Example, elliptic guide designed by guide_bot</a:t>
            </a:r>
            <a:br/>
            <a:r>
              <a:t>                    See Thursday talk by Mads Bertelsen</a:t>
            </a:r>
          </a:p>
        </p:txBody>
      </p:sp>
      <p:sp>
        <p:nvSpPr>
          <p:cNvPr id="4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1" name="PGECCE_4Vsize1_geometry.png" descr="PGECCE_4Vsize1_geometry.png"/>
          <p:cNvPicPr>
            <a:picLocks noChangeAspect="1"/>
          </p:cNvPicPr>
          <p:nvPr/>
        </p:nvPicPr>
        <p:blipFill>
          <a:blip r:embed="rId2">
            <a:extLst/>
          </a:blip>
          <a:srcRect l="5542" t="2897" r="1953" b="2897"/>
          <a:stretch>
            <a:fillRect/>
          </a:stretch>
        </p:blipFill>
        <p:spPr>
          <a:xfrm>
            <a:off x="1719242" y="2465056"/>
            <a:ext cx="5322390" cy="3795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PGECCE_4Vsize1_overall_pure.png" descr="PGECCE_4Vsize1_overall_pure.png"/>
          <p:cNvPicPr>
            <a:picLocks noChangeAspect="1"/>
          </p:cNvPicPr>
          <p:nvPr/>
        </p:nvPicPr>
        <p:blipFill>
          <a:blip r:embed="rId3">
            <a:extLst/>
          </a:blip>
          <a:srcRect l="6180" t="5124" r="6180" b="28902"/>
          <a:stretch>
            <a:fillRect/>
          </a:stretch>
        </p:blipFill>
        <p:spPr>
          <a:xfrm>
            <a:off x="7237121" y="1492474"/>
            <a:ext cx="4496026" cy="4833559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Line"/>
          <p:cNvSpPr/>
          <p:nvPr/>
        </p:nvSpPr>
        <p:spPr>
          <a:xfrm>
            <a:off x="2148879" y="2123269"/>
            <a:ext cx="86957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How to implement this in McStas-code?  See example folder…"/>
          <p:cNvSpPr txBox="1"/>
          <p:nvPr>
            <p:ph type="title"/>
          </p:nvPr>
        </p:nvSpPr>
        <p:spPr>
          <a:xfrm>
            <a:off x="2211483" y="71642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How to implement this in McStas-code? </a:t>
            </a:r>
            <a:br/>
            <a:r>
              <a:t>See example folder…</a:t>
            </a:r>
          </a:p>
        </p:txBody>
      </p:sp>
      <p:sp>
        <p:nvSpPr>
          <p:cNvPr id="416" name="BTsimple, measures phase space before optic…"/>
          <p:cNvSpPr txBox="1"/>
          <p:nvPr>
            <p:ph type="body" idx="1"/>
          </p:nvPr>
        </p:nvSpPr>
        <p:spPr>
          <a:xfrm>
            <a:off x="1600096" y="1347074"/>
            <a:ext cx="9312376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before optic…</a:t>
            </a:r>
            <a:br/>
          </a:p>
        </p:txBody>
      </p:sp>
      <p:sp>
        <p:nvSpPr>
          <p:cNvPr id="4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8" name="Rectangle"/>
          <p:cNvSpPr/>
          <p:nvPr/>
        </p:nvSpPr>
        <p:spPr>
          <a:xfrm>
            <a:off x="138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19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How to implement this in McStas-code?  See example folder…"/>
          <p:cNvSpPr txBox="1"/>
          <p:nvPr>
            <p:ph type="title"/>
          </p:nvPr>
        </p:nvSpPr>
        <p:spPr>
          <a:xfrm>
            <a:off x="2211483" y="71642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How to implement this in McStas-code? </a:t>
            </a:r>
            <a:br/>
            <a:r>
              <a:t>See example folder…</a:t>
            </a:r>
          </a:p>
        </p:txBody>
      </p:sp>
      <p:sp>
        <p:nvSpPr>
          <p:cNvPr id="423" name="BTsimple, measures phase space before optic…"/>
          <p:cNvSpPr txBox="1"/>
          <p:nvPr>
            <p:ph type="body" idx="1"/>
          </p:nvPr>
        </p:nvSpPr>
        <p:spPr>
          <a:xfrm>
            <a:off x="1600096" y="1347074"/>
            <a:ext cx="9312376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optic…</a:t>
            </a:r>
            <a:br/>
          </a:p>
        </p:txBody>
      </p:sp>
      <p:sp>
        <p:nvSpPr>
          <p:cNvPr id="4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5" name="Rectangle"/>
          <p:cNvSpPr/>
          <p:nvPr/>
        </p:nvSpPr>
        <p:spPr>
          <a:xfrm>
            <a:off x="138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26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28" name="Line"/>
          <p:cNvSpPr/>
          <p:nvPr/>
        </p:nvSpPr>
        <p:spPr>
          <a:xfrm flipH="1">
            <a:off x="4740522" y="1476245"/>
            <a:ext cx="3394412" cy="71603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9" name="Spatial ranges"/>
          <p:cNvSpPr txBox="1"/>
          <p:nvPr/>
        </p:nvSpPr>
        <p:spPr>
          <a:xfrm>
            <a:off x="8242979" y="1346374"/>
            <a:ext cx="131177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Spatial ranges</a:t>
            </a:r>
          </a:p>
        </p:txBody>
      </p:sp>
      <p:sp>
        <p:nvSpPr>
          <p:cNvPr id="430" name="Line"/>
          <p:cNvSpPr/>
          <p:nvPr/>
        </p:nvSpPr>
        <p:spPr>
          <a:xfrm flipH="1" flipV="1">
            <a:off x="4684734" y="2711137"/>
            <a:ext cx="3138658" cy="11718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1" name="Spectral range"/>
          <p:cNvSpPr txBox="1"/>
          <p:nvPr/>
        </p:nvSpPr>
        <p:spPr>
          <a:xfrm>
            <a:off x="7970658" y="3794430"/>
            <a:ext cx="133429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Spectral range</a:t>
            </a:r>
          </a:p>
        </p:txBody>
      </p:sp>
      <p:sp>
        <p:nvSpPr>
          <p:cNvPr id="432" name="Line"/>
          <p:cNvSpPr/>
          <p:nvPr/>
        </p:nvSpPr>
        <p:spPr>
          <a:xfrm flipV="1">
            <a:off x="2091357" y="2993511"/>
            <a:ext cx="1" cy="223148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3" name="Directional range"/>
          <p:cNvSpPr txBox="1"/>
          <p:nvPr/>
        </p:nvSpPr>
        <p:spPr>
          <a:xfrm>
            <a:off x="1745953" y="5406406"/>
            <a:ext cx="154880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Directional range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How to implement this in McStas-code?  See example folder…"/>
          <p:cNvSpPr txBox="1"/>
          <p:nvPr>
            <p:ph type="title"/>
          </p:nvPr>
        </p:nvSpPr>
        <p:spPr>
          <a:xfrm>
            <a:off x="2211483" y="71642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How to implement this in McStas-code? </a:t>
            </a:r>
            <a:br/>
            <a:r>
              <a:t>See example folder…</a:t>
            </a:r>
          </a:p>
        </p:txBody>
      </p:sp>
      <p:sp>
        <p:nvSpPr>
          <p:cNvPr id="436" name="BTsimple, measures phase space before and after optic…"/>
          <p:cNvSpPr txBox="1"/>
          <p:nvPr>
            <p:ph type="body" idx="1"/>
          </p:nvPr>
        </p:nvSpPr>
        <p:spPr>
          <a:xfrm>
            <a:off x="1600096" y="1347074"/>
            <a:ext cx="9312376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and </a:t>
            </a:r>
            <a:r>
              <a:rPr b="1"/>
              <a:t>after</a:t>
            </a:r>
            <a:r>
              <a:t> optic…</a:t>
            </a:r>
            <a:br/>
          </a:p>
        </p:txBody>
      </p:sp>
      <p:sp>
        <p:nvSpPr>
          <p:cNvPr id="4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8" name="Rectangle"/>
          <p:cNvSpPr/>
          <p:nvPr/>
        </p:nvSpPr>
        <p:spPr>
          <a:xfrm>
            <a:off x="138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39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Screen Shot 2021-04-13 at 20.08.18.png" descr="Screen Shot 2021-04-13 at 20.08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649" y="3538589"/>
            <a:ext cx="79756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42" name="2."/>
          <p:cNvSpPr txBox="1"/>
          <p:nvPr/>
        </p:nvSpPr>
        <p:spPr>
          <a:xfrm>
            <a:off x="116664" y="3855556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2.</a:t>
            </a:r>
          </a:p>
        </p:txBody>
      </p:sp>
      <p:sp>
        <p:nvSpPr>
          <p:cNvPr id="443" name="Line"/>
          <p:cNvSpPr/>
          <p:nvPr/>
        </p:nvSpPr>
        <p:spPr>
          <a:xfrm>
            <a:off x="8846044" y="2547876"/>
            <a:ext cx="1" cy="149584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4" name="Same phase-space element and identical binning…"/>
          <p:cNvSpPr txBox="1"/>
          <p:nvPr/>
        </p:nvSpPr>
        <p:spPr>
          <a:xfrm>
            <a:off x="9261839" y="3031011"/>
            <a:ext cx="2542878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Same phase-space element</a:t>
            </a:r>
            <a:br/>
            <a:r>
              <a:t>and identical binning…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How to implement this in McStas-code?  See example folder…"/>
          <p:cNvSpPr txBox="1"/>
          <p:nvPr>
            <p:ph type="title"/>
          </p:nvPr>
        </p:nvSpPr>
        <p:spPr>
          <a:xfrm>
            <a:off x="2211483" y="71642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How to implement this in McStas-code? </a:t>
            </a:r>
            <a:br/>
            <a:r>
              <a:t>See example folder…</a:t>
            </a:r>
          </a:p>
        </p:txBody>
      </p:sp>
      <p:sp>
        <p:nvSpPr>
          <p:cNvPr id="447" name="BTsimple, measures phase space before and after optic,  calculates transferred fraction as fct. of wavelength:…"/>
          <p:cNvSpPr txBox="1"/>
          <p:nvPr>
            <p:ph type="body" idx="1"/>
          </p:nvPr>
        </p:nvSpPr>
        <p:spPr>
          <a:xfrm>
            <a:off x="1600096" y="1347074"/>
            <a:ext cx="9312376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and </a:t>
            </a:r>
            <a:r>
              <a:rPr b="1"/>
              <a:t>after</a:t>
            </a:r>
            <a:r>
              <a:t> optic, </a:t>
            </a:r>
            <a:br/>
            <a:r>
              <a:t>calculates transferred fraction as fct. of wavelength: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  <a:p>
            <a:pPr>
              <a:defRPr b="1"/>
            </a:pPr>
            <a:r>
              <a:t>Performs piece-wise division of the bins w. </a:t>
            </a:r>
            <a:br/>
            <a:r>
              <a:t>error propagation  </a:t>
            </a:r>
          </a:p>
        </p:txBody>
      </p:sp>
      <p:sp>
        <p:nvSpPr>
          <p:cNvPr id="4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9" name="Rectangle"/>
          <p:cNvSpPr/>
          <p:nvPr/>
        </p:nvSpPr>
        <p:spPr>
          <a:xfrm>
            <a:off x="138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50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Screen Shot 2021-04-13 at 20.08.18.png" descr="Screen Shot 2021-04-13 at 20.08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649" y="3538589"/>
            <a:ext cx="7975601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Screen Shot 2021-04-13 at 20.10.58.png" descr="Screen Shot 2021-04-13 at 20.10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22551" y="636939"/>
            <a:ext cx="4547473" cy="618200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453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54" name="2."/>
          <p:cNvSpPr txBox="1"/>
          <p:nvPr/>
        </p:nvSpPr>
        <p:spPr>
          <a:xfrm>
            <a:off x="116664" y="3855556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2.</a:t>
            </a:r>
          </a:p>
        </p:txBody>
      </p:sp>
      <p:sp>
        <p:nvSpPr>
          <p:cNvPr id="455" name="3."/>
          <p:cNvSpPr txBox="1"/>
          <p:nvPr/>
        </p:nvSpPr>
        <p:spPr>
          <a:xfrm>
            <a:off x="10700891" y="1806194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3.</a:t>
            </a:r>
          </a:p>
        </p:txBody>
      </p:sp>
      <p:sp>
        <p:nvSpPr>
          <p:cNvPr id="456" name="Line"/>
          <p:cNvSpPr/>
          <p:nvPr/>
        </p:nvSpPr>
        <p:spPr>
          <a:xfrm flipV="1">
            <a:off x="5060169" y="5553805"/>
            <a:ext cx="2392276" cy="86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op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Topics</a:t>
            </a:r>
          </a:p>
        </p:txBody>
      </p:sp>
      <p:sp>
        <p:nvSpPr>
          <p:cNvPr id="321" name="Optimising your simulation (statistics etc.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Optimising your simulation (statistics etc.)</a:t>
            </a:r>
          </a:p>
          <a:p>
            <a:pPr lvl="1">
              <a:buChar char="•"/>
            </a:pPr>
            <a:r>
              <a:t>Variance reduction / biasing</a:t>
            </a:r>
          </a:p>
          <a:p>
            <a:pPr lvl="1">
              <a:buChar char="•"/>
            </a:pPr>
          </a:p>
          <a:p>
            <a:pPr/>
            <a:r>
              <a:t>Source brilliance and brilliance transfer</a:t>
            </a:r>
          </a:p>
          <a:p>
            <a:pPr/>
          </a:p>
          <a:p>
            <a:pPr/>
            <a:r>
              <a:t>Deciding for a figure of merit</a:t>
            </a:r>
          </a:p>
          <a:p>
            <a:pPr/>
          </a:p>
          <a:p>
            <a:pPr/>
            <a:r>
              <a:t>Tools: scans, iFit and guide_bot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Screen Shot 2021-04-13 at 20.23.20.png" descr="Screen Shot 2021-04-13 at 20.23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1919" y="-181288"/>
            <a:ext cx="12403248" cy="7471916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BTsimple example output"/>
          <p:cNvSpPr txBox="1"/>
          <p:nvPr>
            <p:ph type="body" sz="quarter" idx="1"/>
          </p:nvPr>
        </p:nvSpPr>
        <p:spPr>
          <a:xfrm>
            <a:off x="7203074" y="5012746"/>
            <a:ext cx="3397072" cy="3168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b="1"/>
              <a:t>BTsimple</a:t>
            </a:r>
            <a:r>
              <a:t> example output</a:t>
            </a:r>
          </a:p>
        </p:txBody>
      </p:sp>
      <p:sp>
        <p:nvSpPr>
          <p:cNvPr id="4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1" name="Line"/>
          <p:cNvSpPr/>
          <p:nvPr/>
        </p:nvSpPr>
        <p:spPr>
          <a:xfrm flipH="1">
            <a:off x="5184803" y="5177690"/>
            <a:ext cx="1925912" cy="256175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2" name="Line"/>
          <p:cNvSpPr/>
          <p:nvPr/>
        </p:nvSpPr>
        <p:spPr>
          <a:xfrm flipH="1" flipV="1">
            <a:off x="4801058" y="4014665"/>
            <a:ext cx="2319959" cy="1173768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3" name="Line"/>
          <p:cNvSpPr/>
          <p:nvPr/>
        </p:nvSpPr>
        <p:spPr>
          <a:xfrm flipH="1" flipV="1">
            <a:off x="3879839" y="2294804"/>
            <a:ext cx="3201047" cy="2857059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4" name="1"/>
          <p:cNvSpPr txBox="1"/>
          <p:nvPr/>
        </p:nvSpPr>
        <p:spPr>
          <a:xfrm>
            <a:off x="3800530" y="1404665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5" name="2"/>
          <p:cNvSpPr txBox="1"/>
          <p:nvPr/>
        </p:nvSpPr>
        <p:spPr>
          <a:xfrm>
            <a:off x="3800530" y="3116843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66" name="3"/>
          <p:cNvSpPr txBox="1"/>
          <p:nvPr/>
        </p:nvSpPr>
        <p:spPr>
          <a:xfrm>
            <a:off x="3800530" y="5552194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What to optimise? Figure of merit requires though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 optimise? Figure of merit requires thought…</a:t>
            </a:r>
          </a:p>
        </p:txBody>
      </p:sp>
      <p:sp>
        <p:nvSpPr>
          <p:cNvPr id="469" name="Brilliance-transfer is probably a good quantity to think of, yet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Brilliance-transfer is probably a good quantity to think of, yet…</a:t>
            </a:r>
          </a:p>
          <a:p>
            <a:pPr/>
          </a:p>
          <a:p>
            <a:pPr/>
          </a:p>
          <a:p>
            <a:pPr/>
            <a:r>
              <a:t>Otherwise a case-specific FOM should be chosen</a:t>
            </a:r>
          </a:p>
          <a:p>
            <a:pPr lvl="2"/>
            <a:r>
              <a:t>Usually not a matter of simply maximising flux…</a:t>
            </a:r>
          </a:p>
          <a:p>
            <a:pPr lvl="2"/>
            <a:r>
              <a:t>Depends strongly on the science to be done</a:t>
            </a:r>
          </a:p>
          <a:p>
            <a:pPr lvl="2"/>
            <a:r>
              <a:t>Wavelength-band, dynamical range of instrument</a:t>
            </a:r>
          </a:p>
          <a:p>
            <a:pPr lvl="2"/>
            <a:r>
              <a:t>Typical sample size, q and E resolution needed etc.</a:t>
            </a:r>
          </a:p>
          <a:p>
            <a:pPr lvl="2"/>
            <a:r>
              <a:t>Price (e.g. in the form of shielding requirements and guide coatings)</a:t>
            </a:r>
          </a:p>
          <a:p>
            <a:pPr lvl="2"/>
          </a:p>
          <a:p>
            <a:pPr lvl="2"/>
          </a:p>
          <a:p>
            <a:pPr/>
            <a:r>
              <a:t>See parallel sessions!</a:t>
            </a:r>
          </a:p>
        </p:txBody>
      </p:sp>
      <p:sp>
        <p:nvSpPr>
          <p:cNvPr id="4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roup"/>
          <p:cNvGrpSpPr/>
          <p:nvPr/>
        </p:nvGrpSpPr>
        <p:grpSpPr>
          <a:xfrm>
            <a:off x="850143" y="824300"/>
            <a:ext cx="7690260" cy="5781876"/>
            <a:chOff x="0" y="0"/>
            <a:chExt cx="7690258" cy="5781874"/>
          </a:xfrm>
        </p:grpSpPr>
        <p:sp>
          <p:nvSpPr>
            <p:cNvPr id="472" name="Rectangle"/>
            <p:cNvSpPr/>
            <p:nvPr/>
          </p:nvSpPr>
          <p:spPr>
            <a:xfrm>
              <a:off x="0" y="0"/>
              <a:ext cx="7690259" cy="578187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7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535" y="68552"/>
              <a:ext cx="7453188" cy="56447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5" name="FOM examples for different types of instruments"/>
          <p:cNvSpPr txBox="1"/>
          <p:nvPr>
            <p:ph type="title"/>
          </p:nvPr>
        </p:nvSpPr>
        <p:spPr>
          <a:xfrm>
            <a:off x="2186526" y="-347559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FOM examples for different types of instruments</a:t>
            </a:r>
          </a:p>
        </p:txBody>
      </p:sp>
      <p:sp>
        <p:nvSpPr>
          <p:cNvPr id="4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79" name="Group"/>
          <p:cNvGrpSpPr/>
          <p:nvPr/>
        </p:nvGrpSpPr>
        <p:grpSpPr>
          <a:xfrm>
            <a:off x="7713311" y="620478"/>
            <a:ext cx="4317047" cy="3410054"/>
            <a:chOff x="0" y="0"/>
            <a:chExt cx="4317046" cy="3410053"/>
          </a:xfrm>
        </p:grpSpPr>
        <p:sp>
          <p:nvSpPr>
            <p:cNvPr id="477" name="Rectangle"/>
            <p:cNvSpPr/>
            <p:nvPr/>
          </p:nvSpPr>
          <p:spPr>
            <a:xfrm>
              <a:off x="0" y="0"/>
              <a:ext cx="4317047" cy="341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78" name="Frascati-paper.png" descr="Frascati-pape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60" y="15575"/>
              <a:ext cx="4302526" cy="3384655"/>
            </a:xfrm>
            <a:prstGeom prst="rect">
              <a:avLst/>
            </a:prstGeom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</p:pic>
      </p:grpSp>
      <p:sp>
        <p:nvSpPr>
          <p:cNvPr id="480" name="Crawford, R. K., Arai, M., Carlile, C., Chapon, L., Granroth, G., Langridge, S., ... Wiedenmann, A. (2009, Aug 26). Long-Pulse Neutron Instrumentation Workshop, August 26-28, 2009.  (Oak Ridge National Laboratory ed.) Oak Ridge, USA."/>
          <p:cNvSpPr txBox="1"/>
          <p:nvPr/>
        </p:nvSpPr>
        <p:spPr>
          <a:xfrm>
            <a:off x="551241" y="6536784"/>
            <a:ext cx="11326038" cy="32563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100"/>
            </a:pPr>
            <a:r>
              <a:t>Crawford, R. K., Arai, M., Carlile, C., Chapon, L., Granroth, G., Langridge, S., ... Wiedenmann, A. (2009, Aug 26). Long-Pulse Neutron Instrumentation Workshop, August 26-28, 2009. </a:t>
            </a:r>
            <a:br/>
            <a:r>
              <a:t>(Oak Ridge National Laboratory ed.) Oak Ridge, USA.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arameter-vari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Parameter-variation</a:t>
            </a:r>
          </a:p>
        </p:txBody>
      </p:sp>
      <p:sp>
        <p:nvSpPr>
          <p:cNvPr id="483" name="mcrun and mcgui provid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0180" indent="-180180" defTabSz="832104">
              <a:spcBef>
                <a:spcPts val="300"/>
              </a:spcBef>
              <a:defRPr sz="1638"/>
            </a:pPr>
            <a:r>
              <a:t>mcrun and mcgui provide</a:t>
            </a:r>
          </a:p>
          <a:p>
            <a:pPr lvl="2" marL="560196" indent="-180180" defTabSz="832104">
              <a:spcBef>
                <a:spcPts val="300"/>
              </a:spcBef>
              <a:defRPr sz="1638"/>
            </a:pPr>
            <a:r>
              <a:t>Simple equidistant line-scans or colinear scans</a:t>
            </a:r>
            <a:br/>
            <a:r>
              <a:t>par=a,b -N k.     /  par1=a,b par2=c,d -Nk</a:t>
            </a:r>
            <a:br/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mcrun further provides</a:t>
            </a:r>
          </a:p>
          <a:p>
            <a:pPr lvl="2" marL="560196" indent="-180180" defTabSz="832104">
              <a:spcBef>
                <a:spcPts val="300"/>
              </a:spcBef>
              <a:defRPr sz="1638"/>
            </a:pPr>
            <a:r>
              <a:t>-L list mode  (can be non-equidistant, user chooses order, still a form of scan)</a:t>
            </a:r>
            <a:br/>
            <a:r>
              <a:t>par1=a,b,c,d,e,f  par2=g,h,i,j,k,l  </a:t>
            </a:r>
            <a:br/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Run your simulations via iFit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http://ifit.mccode.org</a:t>
            </a:r>
            <a:r>
              <a:t> - see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http://ifit.mccode.org/McStas.html</a:t>
            </a:r>
            <a:r>
              <a:t> </a:t>
            </a:r>
          </a:p>
          <a:p>
            <a:pPr lvl="2" marL="560196" indent="-180180" defTabSz="832104">
              <a:spcBef>
                <a:spcPts val="300"/>
              </a:spcBef>
              <a:defRPr sz="1638"/>
            </a:pPr>
            <a:r>
              <a:t>McStas simulation becomes an </a:t>
            </a:r>
            <a:r>
              <a:rPr b="1"/>
              <a:t>object function</a:t>
            </a:r>
            <a:r>
              <a:t>, monitor(s) an </a:t>
            </a:r>
            <a:r>
              <a:rPr b="1"/>
              <a:t>optimisation criterion</a:t>
            </a:r>
          </a:p>
          <a:p>
            <a:pPr lvl="2" marL="560196" indent="-180180" defTabSz="832104">
              <a:spcBef>
                <a:spcPts val="300"/>
              </a:spcBef>
              <a:defRPr sz="1638"/>
            </a:pPr>
            <a:r>
              <a:t>Includes a host of different optimisers, e.g. particle swarms in parameter-space</a:t>
            </a:r>
          </a:p>
          <a:p>
            <a:pPr lvl="2" marL="560196" indent="-180180" defTabSz="832104">
              <a:spcBef>
                <a:spcPts val="300"/>
              </a:spcBef>
              <a:defRPr sz="1638"/>
            </a:pPr>
            <a:r>
              <a:t>Matlab-based, perform calculations based on monitor outputs (!! use Matlab &lt;= 2017b !!)</a:t>
            </a:r>
          </a:p>
          <a:p>
            <a:pPr lvl="2" marL="560196" indent="-180180" defTabSz="832104">
              <a:spcBef>
                <a:spcPts val="300"/>
              </a:spcBef>
              <a:defRPr sz="1638"/>
            </a:pPr>
            <a:r>
              <a:t>Can work as a recompiled binary, but not as stable as a pure Matlab</a:t>
            </a:r>
          </a:p>
          <a:p>
            <a:pPr lvl="2" marL="560196" indent="-180180" defTabSz="832104">
              <a:spcBef>
                <a:spcPts val="300"/>
              </a:spcBef>
              <a:defRPr sz="1638"/>
            </a:pPr>
            <a:r>
              <a:t>Use official distribution package from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http://ifit.mccode.org/Downloads/iFit.zip</a:t>
            </a:r>
            <a:r>
              <a:t>, GitHub code </a:t>
            </a:r>
            <a:br/>
            <a:r>
              <a:t>is too ‘bleeding edge’</a:t>
            </a:r>
            <a:br/>
            <a:br/>
            <a:r>
              <a:t>      guide_bot tool is built on iFit, see Thursday talk. Relies on iFit v. x.y. </a:t>
            </a:r>
          </a:p>
        </p:txBody>
      </p:sp>
      <p:sp>
        <p:nvSpPr>
          <p:cNvPr id="4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5" name="Line"/>
          <p:cNvSpPr/>
          <p:nvPr/>
        </p:nvSpPr>
        <p:spPr>
          <a:xfrm>
            <a:off x="1714745" y="6199412"/>
            <a:ext cx="86957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86" name="iFit_McStas_optimize.png" descr="iFit_McStas_optimiz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92248" y="83154"/>
            <a:ext cx="3062966" cy="2912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iFit-logo.png" descr="iFit-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44396" y="3894419"/>
            <a:ext cx="981816" cy="541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Important points to rememb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Important points to remember</a:t>
            </a:r>
          </a:p>
        </p:txBody>
      </p:sp>
      <p:sp>
        <p:nvSpPr>
          <p:cNvPr id="325" name="Your simulation will only contain elements you provided / defin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6676" indent="-366676">
              <a:buAutoNum type="arabicPeriod" startAt="1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Your simulation will only contain elements you provided / defined</a:t>
            </a:r>
            <a:br/>
          </a:p>
          <a:p>
            <a:pPr marL="366676" indent="-366676">
              <a:buAutoNum type="arabicPeriod" startAt="1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… to the precision you defined</a:t>
            </a:r>
            <a:br/>
          </a:p>
          <a:p>
            <a:pPr marL="366676" indent="-366676">
              <a:buAutoNum type="arabicPeriod" startAt="1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Answers the questions you posed</a:t>
            </a:r>
            <a:br/>
          </a:p>
          <a:p>
            <a:pPr marL="366676" indent="-366676">
              <a:buAutoNum type="arabicPeriod" startAt="1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Background essentially only from “sample”, or sample-near objects</a:t>
            </a:r>
          </a:p>
        </p:txBody>
      </p:sp>
      <p:sp>
        <p:nvSpPr>
          <p:cNvPr id="3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Ensuring efficiency of the simulation is an important star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Ensuring efficiency of the simulation is an important start…</a:t>
            </a:r>
          </a:p>
        </p:txBody>
      </p:sp>
      <p:sp>
        <p:nvSpPr>
          <p:cNvPr id="329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SPLIT - but only if immediately followed by Monte Carlo choices, e.g. in sample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MCPL o/i which allows repetition - beware of biases!</a:t>
            </a:r>
          </a:p>
        </p:txBody>
      </p:sp>
      <p:sp>
        <p:nvSpPr>
          <p:cNvPr id="3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SPLIT - but only if immediately followed by Monte Carlo choices, e.g. in sample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MCPL o/i which allows repetition - beware of biases!</a:t>
            </a:r>
          </a:p>
        </p:txBody>
      </p:sp>
      <p:sp>
        <p:nvSpPr>
          <p:cNvPr id="3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4" name="All of this can be considered “variance reduction”…"/>
          <p:cNvSpPr txBox="1"/>
          <p:nvPr/>
        </p:nvSpPr>
        <p:spPr>
          <a:xfrm>
            <a:off x="1908643" y="5713496"/>
            <a:ext cx="6460605" cy="680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All of this can be considered “variance reduction” </a:t>
            </a:r>
          </a:p>
          <a:p>
            <a: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or biasing</a:t>
            </a:r>
          </a:p>
        </p:txBody>
      </p:sp>
      <p:sp>
        <p:nvSpPr>
          <p:cNvPr id="335" name="Ensuring efficiency of the simulation is an important star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Ensuring efficiency of the simulation is an important start…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Which hamm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hammer?</a:t>
            </a:r>
          </a:p>
        </p:txBody>
      </p:sp>
      <p:sp>
        <p:nvSpPr>
          <p:cNvPr id="338" name="Use MPI parallelisation - included in macOS install from 2.4, easy to get on Linux… Ready to roll on IDAaa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Use </a:t>
            </a:r>
            <a:r>
              <a:rPr b="1"/>
              <a:t>MPI</a:t>
            </a:r>
            <a:r>
              <a:t> parallelisation - included in macOS install from 2.4, easy to get on Linux… Ready to roll on IDAaaS.</a:t>
            </a:r>
            <a:br/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Choice of compiler and optimisation flags can at times give ~a factor of 2 in speed, clang vs gcc vs Intel C</a:t>
            </a: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Think of moving to McStas 3.0 and GPU’s could help you… </a:t>
            </a:r>
            <a:br/>
            <a:r>
              <a:t>(see thursday talk)</a:t>
            </a: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- Always consider if you are asking the right question if runtimes reach days/weeks… -&gt; </a:t>
            </a:r>
            <a:r>
              <a:rPr b="1"/>
              <a:t>Pick the right hammer!</a:t>
            </a:r>
          </a:p>
        </p:txBody>
      </p:sp>
      <p:sp>
        <p:nvSpPr>
          <p:cNvPr id="3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0" name="Sledge-hammer / brute force!"/>
          <p:cNvSpPr txBox="1"/>
          <p:nvPr/>
        </p:nvSpPr>
        <p:spPr>
          <a:xfrm>
            <a:off x="1908643" y="5980972"/>
            <a:ext cx="388070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Sledge-hammer / brute force!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500" y="188035"/>
            <a:ext cx="2058119" cy="1380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3145" t="35889" r="37711" b="0"/>
          <a:stretch>
            <a:fillRect/>
          </a:stretch>
        </p:blipFill>
        <p:spPr>
          <a:xfrm>
            <a:off x="5295899" y="187753"/>
            <a:ext cx="1587450" cy="1380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19754" y="106464"/>
            <a:ext cx="2058120" cy="154359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Line"/>
          <p:cNvSpPr/>
          <p:nvPr/>
        </p:nvSpPr>
        <p:spPr>
          <a:xfrm flipV="1">
            <a:off x="7098042" y="558000"/>
            <a:ext cx="58747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5" name="Line"/>
          <p:cNvSpPr/>
          <p:nvPr/>
        </p:nvSpPr>
        <p:spPr>
          <a:xfrm flipV="1">
            <a:off x="9383873" y="558000"/>
            <a:ext cx="58747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652" r="0" b="0"/>
          <a:stretch>
            <a:fillRect/>
          </a:stretch>
        </p:blipFill>
        <p:spPr>
          <a:xfrm>
            <a:off x="1516394" y="933487"/>
            <a:ext cx="9146512" cy="5374011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4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164" r="0" b="0"/>
          <a:stretch>
            <a:fillRect/>
          </a:stretch>
        </p:blipFill>
        <p:spPr>
          <a:xfrm>
            <a:off x="1518860" y="903878"/>
            <a:ext cx="9141580" cy="5405348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5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148" r="0" b="0"/>
          <a:stretch>
            <a:fillRect/>
          </a:stretch>
        </p:blipFill>
        <p:spPr>
          <a:xfrm>
            <a:off x="1517783" y="1136665"/>
            <a:ext cx="9143735" cy="5168424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5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